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3"/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  <p:pic>
        <p:nvPicPr>
          <p:cNvPr id="41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  <p:pic>
        <p:nvPicPr>
          <p:cNvPr id="81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12190320" cy="685620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erica.gorga@USP.br)" TargetMode="External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913680" y="866880"/>
            <a:ext cx="10362600" cy="109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RESPONSABILIDADE POR FRAUDES A INVESTIDORES</a:t>
            </a:r>
            <a:endParaRPr b="0" lang="pt-B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609480" y="15667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COMO EVITAR “MARIANAS E BRUMADINHOS”</a:t>
            </a: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1152000" y="3849120"/>
            <a:ext cx="9718920" cy="245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200" spc="-1" strike="noStrike" cap="all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	</a:t>
            </a:r>
            <a:r>
              <a:rPr b="0" lang="pt-BR" sz="2200" spc="-1" strike="noStrike" cap="all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	</a:t>
            </a:r>
            <a:r>
              <a:rPr b="0" lang="pt-BR" sz="2200" spc="-1" strike="noStrike" cap="all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	</a:t>
            </a:r>
            <a:r>
              <a:rPr b="1" lang="pt-BR" sz="2200" spc="-1" strike="noStrike" cap="all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Érica Gorga (</a:t>
            </a:r>
            <a:r>
              <a:rPr b="1" lang="pt-BR" sz="2200" spc="-1" strike="noStrike" u="sng" cap="all">
                <a:solidFill>
                  <a:srgbClr val="56bcfe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  <a:hlinkClick r:id="rId1"/>
              </a:rPr>
              <a:t>erica.gorga@USP.br)</a:t>
            </a:r>
            <a:endParaRPr b="0" lang="pt-B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200" spc="-1" strike="noStrike" cap="all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Doutora em DIREITO COMERCIAL PELA USP com pós-doutoramento na Universidade do Texas. Foi professora na FGV, Universidades do Texas, Cornell e Vanderbilt, diretora do Centro de Direito Empresarial da Yale Law School e pesquisadora em Stanford e Yale.</a:t>
            </a:r>
            <a:endParaRPr b="0" lang="pt-B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913680" y="618480"/>
            <a:ext cx="10362600" cy="15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pt-BR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O “</a:t>
            </a:r>
            <a:r>
              <a:rPr b="1" i="1" lang="pt-BR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Brazilian Storm</a:t>
            </a:r>
            <a:r>
              <a:rPr b="1" lang="pt-BR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” nos E.U.A.</a:t>
            </a:r>
            <a:endParaRPr b="0" lang="pt-B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913680" y="1944000"/>
            <a:ext cx="10361880" cy="384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800">
              <a:lnSpc>
                <a:spcPct val="120000"/>
              </a:lnSpc>
              <a:spcBef>
                <a:spcPts val="2835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Ações coletivas (</a:t>
            </a:r>
            <a:r>
              <a:rPr b="0" i="1" lang="pt-BR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class actions</a:t>
            </a:r>
            <a:r>
              <a:rPr b="0" lang="pt-BR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) contra companhias brasileiras  nos Estados Unidos P/ ressarcimento de prejuízos de acionistas (ADRs) e investidores.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2835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Sadia S.A., Aracruz Celulose S.A., PETROBRAS, Vale do Rio Doce, Braskem, Eletrobras, Bradesco, Gerdau, Embraer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2835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Petrobras – indenização de US$ 3 bilhões nos EUA e zero no brasil</a:t>
            </a:r>
            <a:r>
              <a:rPr b="0" lang="pt-BR" sz="2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913680" y="618480"/>
            <a:ext cx="10362600" cy="15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pt-BR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E no Brasil ??</a:t>
            </a:r>
            <a:endParaRPr b="0" lang="pt-B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913680" y="2367000"/>
            <a:ext cx="10361880" cy="342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8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Ausência de processos objetivando a responsabilização civil de: 1) administradores das sociedades anônimas no Brasil; 2) das próprias sociedades anônimas; 3) acionistas controladores das sociedades anônimas.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Ausência de processos coletivos para </a:t>
            </a:r>
            <a:r>
              <a:rPr b="1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reparação de prejuízos sofridos pelos acionistas minoritários e investidores no Brasil</a:t>
            </a: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(inclusive investidores via FGTS).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913680" y="618480"/>
            <a:ext cx="10362600" cy="15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pt-BR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Ação Civil pública por Fraude a Investidores</a:t>
            </a:r>
            <a:endParaRPr b="0" lang="pt-B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913680" y="1805040"/>
            <a:ext cx="10361880" cy="496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68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Lei 7.347/1985 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Lei 7913/1989: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Art. 1º Sem prejuízo da ação de indenização do prejudicado, o Ministério Público, de ofício ou por solicitação da Comissão de Valores Mobiliários — CVM, adotará as medidas judiciais necessárias para evitar prejuízos ou obter ressarcimento de danos causados aos titulares de valores mobiliários e aos investidores do mercado, especialmente quando decorrerem de: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I — operação fraudulenta, prática não eqüitativa, manipulação de preços ou criação de condições artificiais de procura, oferta ou preço de valores mobiliários;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II — compra ou venda de valores mobiliários, por parte dos administradores e acionistas controladores de companhia aberta, utilizando-se de informação relevante, ainda não divulgada para conhecimento do mercado ou a mesma operação realizada por quem a detenha em razão de sua profissão ou função, ou por quem quer que a tenha obtido por intermédio dessas pessoas;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III — omissão de informação relevante por parte de quem estava obrigado a divulgá-la, bem como sua prestação de forma incompleta, falsa ou tendenciosa.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Art. 2º As importâncias decorrentes da condenação, na ação de que trata esta Lei, reverterão aos investidores lesados, na proporção de seu prejuízo.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913680" y="618480"/>
            <a:ext cx="10362600" cy="15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pt-BR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Esquema de Responsabilidade no Direito é Duplo</a:t>
            </a:r>
            <a:endParaRPr b="0" lang="pt-B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759960" y="1543680"/>
            <a:ext cx="10515600" cy="473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20000"/>
              </a:lnSpc>
              <a:spcBef>
                <a:spcPts val="1001"/>
              </a:spcBef>
              <a:spcAft>
                <a:spcPts val="1199"/>
              </a:spcAft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DIRETORES INFRATORES 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spcAft>
                <a:spcPts val="1199"/>
              </a:spcAft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   “</a:t>
            </a: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VÍTIMA”:  COMPANHIA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COMPANHIA INFRATORA: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spcAft>
                <a:spcPts val="1199"/>
              </a:spcAft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   “</a:t>
            </a: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VÍTIMAS”: ACIONISTAS/ INVESTIDORES 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spcAft>
                <a:spcPts val="1199"/>
              </a:spcAft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Questão da responsabilidade da própria sociedade anônima.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Pessoa jurídica em direito privado não só é titular de direitos, mas assume obrigações.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RESPONSABILIDADE DE ADMINISTRADORES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913680" y="618480"/>
            <a:ext cx="10362600" cy="15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pt-BR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Diagnóstico das ações recentes anti-corrupção/ crimes-ilícitos empresariais</a:t>
            </a:r>
            <a:endParaRPr b="0" lang="pt-B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913680" y="2367000"/>
            <a:ext cx="10361880" cy="342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800">
              <a:lnSpc>
                <a:spcPct val="120000"/>
              </a:lnSpc>
              <a:spcBef>
                <a:spcPts val="2268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2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Combate à corrupção PREDOMINANTEmente NA área criminal, sem desenvolver ações de indenização na área civil</a:t>
            </a:r>
            <a:endParaRPr b="0" lang="pt-B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2268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2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Isso não protege o mercado (investidores + Acionistas + Poupança popular). Ex: Petrobras</a:t>
            </a:r>
            <a:endParaRPr b="0" lang="pt-B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2268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2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O arcabouço brasileiro então não está evoluindo para disciplinar o mercado em casos egrégios como petrobras, ogx, jbs e até nos desastres de mariana (Samarco – vale + BHP) e Brumadinho (Vale).</a:t>
            </a:r>
            <a:endParaRPr b="0" lang="pt-B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pt-BR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913680" y="618480"/>
            <a:ext cx="10362600" cy="15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pt-BR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ATUAÇÃO DA Lava Jato de Curitiba</a:t>
            </a:r>
            <a:r>
              <a:rPr b="0" lang="pt-BR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</a:t>
            </a:r>
            <a:endParaRPr b="0" lang="pt-B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pt-B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720000" y="2016000"/>
            <a:ext cx="10555560" cy="377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800">
              <a:lnSpc>
                <a:spcPct val="120000"/>
              </a:lnSpc>
              <a:spcBef>
                <a:spcPts val="17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Famosa Frase: “Lava Jato recupera Bilhões de Recursos para os cofres públicos”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7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Equívoco: por que só aos cofres públicos???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7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Não leva em conta os crimes contra o Mercado financeiro. Por que o Ministério Público Não aplica a Lei 7.492/1986?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7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 Lei 7.492 define crimes contra o sistema financeiro nacional.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913680" y="618480"/>
            <a:ext cx="10362600" cy="15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pt-BR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Microsoft YaHei"/>
              </a:rPr>
              <a:t>Crimes financeiros do "Petrolão” negligenciados (Lei 7.492/1986) </a:t>
            </a: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941400" y="2213640"/>
            <a:ext cx="10361880" cy="426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68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4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artigo 1º, companhias abertas se equiparam a instituição financeira (emitem valores mobiliários – ex. Petrobras, oferta pública de 2010)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4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Art. 3º Divulgar informação falsa ou prejudicialmente incompleta sobre instituição financeira: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4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  </a:t>
            </a:r>
            <a:r>
              <a:rPr b="0" lang="pt-BR" sz="4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Pena - Reclusão, de 2 (dois) a 6 (seis) anos, e multa.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4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Art. 4º Gerir fraudulentamente instituição financeira: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4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Pena - Reclusão, de 3 (três) a 12 (doze) anos, e multa.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4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Art. 6º Induzir ou manter em erro, sócio, investidor ou repartição pública competente, relativamente a operação ou situação financeira, sonegando-lhe informação ou prestando-a falsamente: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4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</a:t>
            </a:r>
            <a:r>
              <a:rPr b="0" lang="pt-BR" sz="44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Pena - Reclusão, de 2 (dois) a 6 (seis) anos, e multa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913680" y="618480"/>
            <a:ext cx="10362600" cy="15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pt-BR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Crimes financeiros do "Petrolão” negligenciados</a:t>
            </a:r>
            <a:endParaRPr b="0" lang="pt-B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913680" y="2113920"/>
            <a:ext cx="10361880" cy="417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6800">
              <a:lnSpc>
                <a:spcPct val="120000"/>
              </a:lnSpc>
              <a:spcBef>
                <a:spcPts val="10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Art. 9º </a:t>
            </a:r>
            <a:r>
              <a:rPr b="1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Fraudar a fiscalização ou o investidor</a:t>
            </a: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, inserindo ou fazendo inserir, em documento comprobatório de investimento em títulos ou valores mobiliários, declaração falsa ou diversa da que dele deveria constar:</a:t>
            </a:r>
            <a:br/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Pena - Reclusão, de 1 (um) a 5 (cinco) anos, e multa.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Art. 10. Fazer </a:t>
            </a:r>
            <a:r>
              <a:rPr b="1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inserir elemento falso ou omitir elemento exigido pela legislação</a:t>
            </a: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, </a:t>
            </a:r>
            <a:r>
              <a:rPr b="1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em demonstrativos contábeis </a:t>
            </a: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de instituição financeira, seguradora ou instituição integrante do sistema de distribuição de títulos de valores mobiliários:</a:t>
            </a:r>
            <a:br/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Pena - Reclusão, de 1 (um) a 5 (cinco) anos, e multa.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Art. 11. </a:t>
            </a:r>
            <a:r>
              <a:rPr b="1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Manter ou movimentar recurso ou valor paralelamente à contabilidade exigida pela legislação</a:t>
            </a:r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:</a:t>
            </a:r>
            <a:br/>
            <a:r>
              <a:rPr b="0" lang="pt-BR" sz="20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Pena - Reclusão, de 1 (um) a 5 (cinco) anos, e multa.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609480" y="570960"/>
            <a:ext cx="10971360" cy="54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ATUAÇÃO DA Lava Jato de Curitiba</a:t>
            </a:r>
            <a:r>
              <a:rPr b="0" lang="pt-BR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</a:t>
            </a:r>
            <a:endParaRPr b="0" lang="pt-B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Estabelecimento da “doutrina” empresa como “vítima” (ex. Petrobras , com repercussão na esfera cível e nos casos de outras empresas – ex. Vale)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Sentenças EX-Juiz Sergio Moro : Equívoco de conceituar a petrobras meramente como “estatal”.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pt-BR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	</a:t>
            </a:r>
            <a:r>
              <a:rPr b="0" lang="pt-BR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(</a:t>
            </a:r>
            <a:r>
              <a:rPr b="1" lang="pt-BR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estatal</a:t>
            </a:r>
            <a:r>
              <a:rPr b="0" lang="pt-BR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vs. </a:t>
            </a:r>
            <a:r>
              <a:rPr b="1" lang="pt-BR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Sociedade de economia mista</a:t>
            </a:r>
            <a:r>
              <a:rPr b="0" lang="pt-BR" sz="28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). 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m 132" descr=""/>
          <p:cNvPicPr/>
          <p:nvPr/>
        </p:nvPicPr>
        <p:blipFill>
          <a:blip r:embed="rId1"/>
          <a:srcRect l="28796" t="61979" r="32842" b="11792"/>
          <a:stretch/>
        </p:blipFill>
        <p:spPr>
          <a:xfrm>
            <a:off x="416520" y="792000"/>
            <a:ext cx="11606400" cy="446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913680" y="618480"/>
            <a:ext cx="10362600" cy="15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pt-BR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Estrutura de Propriedade da Petrobras (CVM)</a:t>
            </a:r>
            <a:endParaRPr b="0" lang="pt-B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Picture 8" descr=""/>
          <p:cNvPicPr/>
          <p:nvPr/>
        </p:nvPicPr>
        <p:blipFill>
          <a:blip r:embed="rId1"/>
          <a:stretch/>
        </p:blipFill>
        <p:spPr>
          <a:xfrm>
            <a:off x="1971360" y="2214720"/>
            <a:ext cx="8307000" cy="4077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913680" y="618480"/>
            <a:ext cx="10362600" cy="15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pt-BR" sz="3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Exemplos de penalização/ indenizações de crimes financeiros nos E.U.A.</a:t>
            </a:r>
            <a:endParaRPr b="0" lang="pt-B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3087720" y="1733760"/>
            <a:ext cx="8188200" cy="388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20000"/>
              </a:lnSpc>
              <a:spcBef>
                <a:spcPts val="1001"/>
              </a:spcBef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CEO Jeffrey Skilling</a:t>
            </a:r>
            <a:r>
              <a:rPr b="0" lang="pt-BR" sz="2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	</a:t>
            </a:r>
            <a:r>
              <a:rPr b="0" lang="pt-BR" sz="2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 - na prisão por 14 anos. 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Indenizou em US$ 42 milhões os investidores vítimas da fraude da Enron.</a:t>
            </a:r>
            <a:r>
              <a:rPr b="0" lang="pt-BR" sz="2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	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 cap="all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A Enron pagou indenização a  investidores da ordem US$ 7.2 bilhões</a:t>
            </a:r>
            <a:endParaRPr b="0" lang="pt-B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Espaço Reservado para Conteúdo 3" descr=""/>
          <p:cNvPicPr/>
          <p:nvPr/>
        </p:nvPicPr>
        <p:blipFill>
          <a:blip r:embed="rId1"/>
          <a:stretch/>
        </p:blipFill>
        <p:spPr>
          <a:xfrm>
            <a:off x="626760" y="2075760"/>
            <a:ext cx="2339640" cy="237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481</TotalTime>
  <Application>LibreOffice/5.3.3.2$Windows_x86 LibreOffice_project/3d9a8b4b4e538a85e0782bd6c2d430bafe583448</Application>
  <Words>515</Words>
  <Paragraphs>69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2019-02-25T19:48:56Z</dcterms:created>
  <dc:creator>Usuário do Microsoft Office</dc:creator>
  <dc:description/>
  <dc:language>pt-BR</dc:language>
  <cp:lastModifiedBy>Usuário do Microsoft Office</cp:lastModifiedBy>
  <dcterms:modified xsi:type="dcterms:W3CDTF">2019-05-29T18:06:43Z</dcterms:modified>
  <cp:revision>44</cp:revision>
  <dc:subject/>
  <dc:title>Reflexões sobre Como evitar “Mariana” E “Brumadinho"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